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4"/>
  </p:sldMasterIdLst>
  <p:notesMasterIdLst>
    <p:notesMasterId r:id="rId17"/>
  </p:notesMasterIdLst>
  <p:handoutMasterIdLst>
    <p:handoutMasterId r:id="rId18"/>
  </p:handoutMasterIdLst>
  <p:sldIdLst>
    <p:sldId id="342" r:id="rId5"/>
    <p:sldId id="404" r:id="rId6"/>
    <p:sldId id="398" r:id="rId7"/>
    <p:sldId id="383" r:id="rId8"/>
    <p:sldId id="387" r:id="rId9"/>
    <p:sldId id="392" r:id="rId10"/>
    <p:sldId id="395" r:id="rId11"/>
    <p:sldId id="397" r:id="rId12"/>
    <p:sldId id="389" r:id="rId13"/>
    <p:sldId id="402" r:id="rId14"/>
    <p:sldId id="391" r:id="rId15"/>
    <p:sldId id="40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A72AB8-5AF6-45FB-9F67-FDDDEFA7C7E7}">
          <p14:sldIdLst>
            <p14:sldId id="342"/>
            <p14:sldId id="404"/>
            <p14:sldId id="398"/>
            <p14:sldId id="383"/>
            <p14:sldId id="387"/>
            <p14:sldId id="392"/>
            <p14:sldId id="395"/>
            <p14:sldId id="397"/>
            <p14:sldId id="389"/>
            <p14:sldId id="402"/>
            <p14:sldId id="391"/>
            <p14:sldId id="4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CCFF"/>
    <a:srgbClr val="E3FBFE"/>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EB464C-ECCD-4291-989C-3AFFD3B32E22}" v="538" dt="2025-05-25T21:32:27.902"/>
  </p1510:revLst>
</p1510:revInfo>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showGuides="1">
      <p:cViewPr varScale="1">
        <p:scale>
          <a:sx n="59" d="100"/>
          <a:sy n="59" d="100"/>
        </p:scale>
        <p:origin x="964"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5/27/2025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5/26/2025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CC15D-3640-D28C-AF9C-569815665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325FB9-DAD1-C367-8806-D062D4E4D4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5AA197-9CB9-3D35-7DBA-E946B0157A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C8BACB-4DC6-61F2-7CDC-DF1704CEBDBF}"/>
              </a:ext>
            </a:extLst>
          </p:cNvPr>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189004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2D and 3D approach to </a:t>
            </a:r>
            <a:r>
              <a:rPr lang="en-US" sz="1800" dirty="0">
                <a:effectLst/>
                <a:latin typeface="Times New Roman" panose="02020603050405020304" pitchFamily="18" charset="0"/>
                <a:ea typeface="Times New Roman" panose="02020603050405020304" pitchFamily="18" charset="0"/>
              </a:rPr>
              <a:t>identify layering patterns, hydrologic behavior, and post-landslide sediment dynamics</a:t>
            </a:r>
            <a:r>
              <a:rPr lang="en-US" sz="1800" dirty="0">
                <a:effectLst/>
                <a:latin typeface="Arial" panose="020B0604020202020204" pitchFamily="34" charset="0"/>
                <a:ea typeface="Arial" panose="020B0604020202020204" pitchFamily="34" charset="0"/>
              </a:rPr>
              <a:t> </a:t>
            </a:r>
            <a:r>
              <a:rPr lang="en-US" sz="1800" dirty="0">
                <a:effectLst/>
                <a:latin typeface="Times New Roman" panose="02020603050405020304" pitchFamily="18" charset="0"/>
                <a:ea typeface="Times New Roman" panose="02020603050405020304" pitchFamily="18" charset="0"/>
              </a:rPr>
              <a:t>. </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793308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Clay Loam has high water holding capacity (fine clay particles, which have a high surface area and strong ability to attract and hold water.)</a:t>
            </a:r>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123850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buNone/>
            </a:pPr>
            <a:r>
              <a:rPr lang="en-US" sz="1800" dirty="0">
                <a:effectLst/>
                <a:latin typeface="Times New Roman" panose="02020603050405020304" pitchFamily="18" charset="0"/>
                <a:ea typeface="Times New Roman" panose="02020603050405020304" pitchFamily="18" charset="0"/>
              </a:rPr>
              <a:t>Figure 20 illustrates how coarse materials increase as slope angle decreases. The source area had a high percentage of fine materials because gravity caused the coarse material to fall away. The greater vegetation at the path location is related to the moist conditions of the slope from the spring fed streams. These patterns suggest that saturated fine materials from the source transitioned into higher energy flows capable of mobilizing large boulders into the lower elevations. </a:t>
            </a:r>
            <a:r>
              <a:rPr lang="en-US" sz="1800" dirty="0">
                <a:effectLst/>
                <a:latin typeface="Arial" panose="020B0604020202020204" pitchFamily="34" charset="0"/>
                <a:ea typeface="Arial" panose="020B0604020202020204" pitchFamily="34" charset="0"/>
              </a:rPr>
              <a:t> </a:t>
            </a:r>
          </a:p>
          <a:p>
            <a:pPr marL="0" marR="0"/>
            <a:r>
              <a:rPr lang="en-US" sz="1800" dirty="0">
                <a:effectLst/>
                <a:latin typeface="Arial" panose="020B0604020202020204" pitchFamily="34" charset="0"/>
                <a:ea typeface="Arial" panose="020B0604020202020204" pitchFamily="34" charset="0"/>
              </a:rPr>
              <a:t> this is excellent. really helps me understand and points to the bigger picture</a:t>
            </a:r>
          </a:p>
          <a:p>
            <a:endParaRPr lang="en-US" dirty="0"/>
          </a:p>
          <a:p>
            <a:endParaRPr lang="en-US" dirty="0"/>
          </a:p>
          <a:p>
            <a:r>
              <a:rPr lang="en-US" dirty="0"/>
              <a:t>This is good to know and all, but what does it mean for the future</a:t>
            </a:r>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2349776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12CA3-7714-F77B-BBF5-118564AB68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4874A-B22B-9DD9-E21D-2A9315F97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95981-0655-649F-9E23-2D8282BD86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D92DD3-110C-458F-8933-573C0FAD83E1}"/>
              </a:ext>
            </a:extLst>
          </p:cNvPr>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1324791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53262915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9407434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69359829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306137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92261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1493534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54002492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11785244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36455509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32114231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5076EF-E449-4233-9A3C-AA4F243AE662}" type="datetimeFigureOut">
              <a:rPr lang="en-US" smtClean="0"/>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B30FE8-E754-457B-B8EE-B10137431CAF}" type="slidenum">
              <a:rPr lang="en-US" smtClean="0"/>
              <a:t>‹#›</a:t>
            </a:fld>
            <a:endParaRPr lang="en-US"/>
          </a:p>
        </p:txBody>
      </p:sp>
      <p:pic>
        <p:nvPicPr>
          <p:cNvPr id="6" name="Picture 5">
            <a:extLst>
              <a:ext uri="{FF2B5EF4-FFF2-40B4-BE49-F238E27FC236}">
                <a16:creationId xmlns:a16="http://schemas.microsoft.com/office/drawing/2014/main" id="{345DBA96-9299-E62A-3C3F-41EFE271161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Tree>
    <p:extLst>
      <p:ext uri="{BB962C8B-B14F-4D97-AF65-F5344CB8AC3E}">
        <p14:creationId xmlns:p14="http://schemas.microsoft.com/office/powerpoint/2010/main" val="9112578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77578563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1776951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4898435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773900114"/>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67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12" Type="http://schemas.openxmlformats.org/officeDocument/2006/relationships/image" Target="../media/image35.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researchgate.net/publication/301200878_The_Nature_and_Properties_of_Soils_15th_edi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71A9A8A-3C30-087A-F9EE-C3D68CA6E925}"/>
              </a:ext>
            </a:extLst>
          </p:cNvPr>
          <p:cNvPicPr>
            <a:picLocks noChangeAspect="1" noChangeArrowheads="1"/>
          </p:cNvPicPr>
          <p:nvPr/>
        </p:nvPicPr>
        <p:blipFill>
          <a:blip r:embed="rId3">
            <a:alphaModFix amt="94000"/>
            <a:extLst>
              <a:ext uri="{28A0092B-C50C-407E-A947-70E740481C1C}">
                <a14:useLocalDpi xmlns:a14="http://schemas.microsoft.com/office/drawing/2010/main" val="0"/>
              </a:ext>
            </a:extLst>
          </a:blip>
          <a:srcRect t="25249"/>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1399142" y="1258204"/>
            <a:ext cx="9636087" cy="2852749"/>
          </a:xfrm>
          <a:solidFill>
            <a:srgbClr val="000000">
              <a:alpha val="32157"/>
            </a:srgbClr>
          </a:solidFill>
        </p:spPr>
        <p:txBody>
          <a:bodyPr vert="horz" lIns="91440" tIns="45720" rIns="91440" bIns="45720" rtlCol="0" anchor="b">
            <a:normAutofit fontScale="90000"/>
          </a:bodyPr>
          <a:lstStyle/>
          <a:p>
            <a:pPr algn="ctr"/>
            <a:r>
              <a:rPr lang="en-US" sz="5600" dirty="0">
                <a:solidFill>
                  <a:srgbClr val="FFFFFF"/>
                </a:solidFill>
              </a:rPr>
              <a:t>A preliminary hydrogeological investigation of debris flow characteristics in </a:t>
            </a:r>
            <a:r>
              <a:rPr lang="en-US" sz="5600" dirty="0" err="1">
                <a:solidFill>
                  <a:srgbClr val="FFFFFF"/>
                </a:solidFill>
              </a:rPr>
              <a:t>Selsstaðir</a:t>
            </a:r>
            <a:r>
              <a:rPr lang="en-US" sz="5600" dirty="0">
                <a:solidFill>
                  <a:srgbClr val="FFFFFF"/>
                </a:solidFill>
              </a:rPr>
              <a:t>, </a:t>
            </a:r>
            <a:r>
              <a:rPr lang="en-US" sz="5600" dirty="0" err="1">
                <a:solidFill>
                  <a:srgbClr val="FFFFFF"/>
                </a:solidFill>
              </a:rPr>
              <a:t>Austfirðir</a:t>
            </a:r>
            <a:r>
              <a:rPr lang="en-US" sz="5600" dirty="0">
                <a:solidFill>
                  <a:srgbClr val="FFFFFF"/>
                </a:solidFill>
              </a:rPr>
              <a:t>, Iceland</a:t>
            </a:r>
          </a:p>
        </p:txBody>
      </p:sp>
      <p:sp>
        <p:nvSpPr>
          <p:cNvPr id="9" name="Subtitle 3">
            <a:extLst>
              <a:ext uri="{FF2B5EF4-FFF2-40B4-BE49-F238E27FC236}">
                <a16:creationId xmlns:a16="http://schemas.microsoft.com/office/drawing/2014/main" id="{2981AB9E-AF0F-CAD0-2DD2-D640FB871E66}"/>
              </a:ext>
            </a:extLst>
          </p:cNvPr>
          <p:cNvSpPr>
            <a:spLocks noGrp="1"/>
          </p:cNvSpPr>
          <p:nvPr>
            <p:ph type="body" idx="1"/>
          </p:nvPr>
        </p:nvSpPr>
        <p:spPr>
          <a:xfrm>
            <a:off x="1645185" y="4302313"/>
            <a:ext cx="9144000" cy="1098395"/>
          </a:xfrm>
        </p:spPr>
        <p:txBody>
          <a:bodyPr vert="horz" lIns="91440" tIns="45720" rIns="91440" bIns="45720" rtlCol="0">
            <a:normAutofit/>
          </a:bodyPr>
          <a:lstStyle/>
          <a:p>
            <a:pPr algn="ctr"/>
            <a:r>
              <a:rPr lang="en-US" dirty="0">
                <a:solidFill>
                  <a:srgbClr val="FFFFFF"/>
                </a:solidFill>
              </a:rPr>
              <a:t>Bronte “Bleu” Stahl</a:t>
            </a:r>
          </a:p>
          <a:p>
            <a:pPr algn="ctr"/>
            <a:r>
              <a:rPr lang="en-US" dirty="0">
                <a:solidFill>
                  <a:srgbClr val="FFFFFF"/>
                </a:solidFill>
              </a:rPr>
              <a:t>SIT Iceland: Climate Change and the Arctic</a:t>
            </a:r>
          </a:p>
        </p:txBody>
      </p:sp>
      <p:sp>
        <p:nvSpPr>
          <p:cNvPr id="17" name="Slide Number Placeholder 3">
            <a:extLst>
              <a:ext uri="{FF2B5EF4-FFF2-40B4-BE49-F238E27FC236}">
                <a16:creationId xmlns:a16="http://schemas.microsoft.com/office/drawing/2014/main" id="{B1981245-5D63-8471-BADE-B86921556C3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FE024F78-56A6-7740-B68D-8D4D026EDF3F}" type="slidenum">
              <a:rPr lang="en-US">
                <a:solidFill>
                  <a:srgbClr val="FFFFFF"/>
                </a:solidFill>
                <a:latin typeface="Calibri" panose="020F0502020204030204"/>
              </a:rPr>
              <a:pPr defTabSz="914400">
                <a:spcAft>
                  <a:spcPts val="600"/>
                </a:spcAft>
                <a:defRPr/>
              </a:pPr>
              <a:t>1</a:t>
            </a:fld>
            <a:endParaRPr lang="en-US">
              <a:solidFill>
                <a:srgbClr val="FFFFFF"/>
              </a:solidFill>
              <a:latin typeface="Calibri" panose="020F0502020204030204"/>
            </a:endParaRPr>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spd="slow" p14:dur="2000" advTm="45168"/>
    </mc:Choice>
    <mc:Fallback xmlns="">
      <p:transition spd="slow" advTm="451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79584-FE58-8509-72C3-5321754A454F}"/>
              </a:ext>
            </a:extLst>
          </p:cNvPr>
          <p:cNvSpPr>
            <a:spLocks noGrp="1"/>
          </p:cNvSpPr>
          <p:nvPr>
            <p:ph type="title"/>
          </p:nvPr>
        </p:nvSpPr>
        <p:spPr/>
        <p:txBody>
          <a:bodyPr/>
          <a:lstStyle/>
          <a:p>
            <a:r>
              <a:rPr lang="en-US" dirty="0"/>
              <a:t>Future Research </a:t>
            </a:r>
          </a:p>
        </p:txBody>
      </p:sp>
      <p:sp>
        <p:nvSpPr>
          <p:cNvPr id="3" name="Content Placeholder 2">
            <a:extLst>
              <a:ext uri="{FF2B5EF4-FFF2-40B4-BE49-F238E27FC236}">
                <a16:creationId xmlns:a16="http://schemas.microsoft.com/office/drawing/2014/main" id="{57471F0C-D4ED-B4EA-5C7F-01D15890CD92}"/>
              </a:ext>
            </a:extLst>
          </p:cNvPr>
          <p:cNvSpPr>
            <a:spLocks noGrp="1"/>
          </p:cNvSpPr>
          <p:nvPr>
            <p:ph idx="1"/>
          </p:nvPr>
        </p:nvSpPr>
        <p:spPr>
          <a:xfrm>
            <a:off x="0" y="1702989"/>
            <a:ext cx="6366831" cy="4351338"/>
          </a:xfrm>
        </p:spPr>
        <p:txBody>
          <a:bodyPr>
            <a:normAutofit/>
          </a:bodyPr>
          <a:lstStyle/>
          <a:p>
            <a:r>
              <a:rPr lang="en-US" sz="3200" dirty="0"/>
              <a:t>Volume estimation</a:t>
            </a:r>
          </a:p>
          <a:p>
            <a:pPr lvl="1"/>
            <a:r>
              <a:rPr lang="en-US" sz="2800" dirty="0"/>
              <a:t>Field infiltration tests (permeability)</a:t>
            </a:r>
          </a:p>
          <a:p>
            <a:pPr lvl="1"/>
            <a:r>
              <a:rPr lang="en-US" sz="2800" dirty="0"/>
              <a:t>Ground penetrating radar (continuity of mid-layer)</a:t>
            </a:r>
          </a:p>
          <a:p>
            <a:r>
              <a:rPr lang="en-US" sz="3200" dirty="0"/>
              <a:t>Return period prediction</a:t>
            </a:r>
          </a:p>
          <a:p>
            <a:pPr lvl="1"/>
            <a:r>
              <a:rPr lang="en-US" sz="2800" dirty="0"/>
              <a:t>Water capacity and recharge rate</a:t>
            </a:r>
          </a:p>
          <a:p>
            <a:r>
              <a:rPr lang="en-US" sz="3200" dirty="0"/>
              <a:t>Hazard mapping</a:t>
            </a:r>
          </a:p>
          <a:p>
            <a:pPr lvl="1"/>
            <a:r>
              <a:rPr lang="en-US" sz="2800" dirty="0"/>
              <a:t>Modelling</a:t>
            </a:r>
          </a:p>
          <a:p>
            <a:pPr lvl="1"/>
            <a:r>
              <a:rPr lang="en-US" sz="2800" dirty="0" err="1"/>
              <a:t>Georeference</a:t>
            </a:r>
            <a:r>
              <a:rPr lang="en-US" sz="2800" dirty="0"/>
              <a:t> historical landslides</a:t>
            </a:r>
          </a:p>
        </p:txBody>
      </p:sp>
      <p:sp>
        <p:nvSpPr>
          <p:cNvPr id="4" name="Slide Number Placeholder 3">
            <a:extLst>
              <a:ext uri="{FF2B5EF4-FFF2-40B4-BE49-F238E27FC236}">
                <a16:creationId xmlns:a16="http://schemas.microsoft.com/office/drawing/2014/main" id="{D27B6FEA-2046-C024-5234-2BBCC7AB5CBE}"/>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10242" name="Picture 2" descr="Ground Penetrating Radar (GPR): Advanced Subsurface Imaging">
            <a:extLst>
              <a:ext uri="{FF2B5EF4-FFF2-40B4-BE49-F238E27FC236}">
                <a16:creationId xmlns:a16="http://schemas.microsoft.com/office/drawing/2014/main" id="{4CC57E31-E762-4A9C-05CD-3583F2CE2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265" y="136525"/>
            <a:ext cx="4967154" cy="31667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B1A54C-52C4-78AA-959F-49259EB03599}"/>
              </a:ext>
            </a:extLst>
          </p:cNvPr>
          <p:cNvSpPr txBox="1"/>
          <p:nvPr/>
        </p:nvSpPr>
        <p:spPr>
          <a:xfrm>
            <a:off x="10835088" y="3264852"/>
            <a:ext cx="2390661" cy="369332"/>
          </a:xfrm>
          <a:prstGeom prst="rect">
            <a:avLst/>
          </a:prstGeom>
          <a:noFill/>
        </p:spPr>
        <p:txBody>
          <a:bodyPr wrap="square" rtlCol="0">
            <a:spAutoFit/>
          </a:bodyPr>
          <a:lstStyle/>
          <a:p>
            <a:r>
              <a:rPr lang="en-US" dirty="0"/>
              <a:t>CERTERRA</a:t>
            </a:r>
          </a:p>
        </p:txBody>
      </p:sp>
      <p:sp>
        <p:nvSpPr>
          <p:cNvPr id="8" name="TextBox 7">
            <a:extLst>
              <a:ext uri="{FF2B5EF4-FFF2-40B4-BE49-F238E27FC236}">
                <a16:creationId xmlns:a16="http://schemas.microsoft.com/office/drawing/2014/main" id="{86071934-282F-4976-7F7E-79145840EC41}"/>
              </a:ext>
            </a:extLst>
          </p:cNvPr>
          <p:cNvSpPr txBox="1"/>
          <p:nvPr/>
        </p:nvSpPr>
        <p:spPr>
          <a:xfrm>
            <a:off x="7459605" y="6356350"/>
            <a:ext cx="4594033" cy="369332"/>
          </a:xfrm>
          <a:prstGeom prst="rect">
            <a:avLst/>
          </a:prstGeom>
          <a:noFill/>
        </p:spPr>
        <p:txBody>
          <a:bodyPr wrap="square" rtlCol="0">
            <a:spAutoFit/>
          </a:bodyPr>
          <a:lstStyle/>
          <a:p>
            <a:r>
              <a:rPr lang="en-US" dirty="0"/>
              <a:t>Natural Science Institute of Iceland</a:t>
            </a:r>
          </a:p>
        </p:txBody>
      </p:sp>
      <p:pic>
        <p:nvPicPr>
          <p:cNvPr id="10" name="Picture 9">
            <a:extLst>
              <a:ext uri="{FF2B5EF4-FFF2-40B4-BE49-F238E27FC236}">
                <a16:creationId xmlns:a16="http://schemas.microsoft.com/office/drawing/2014/main" id="{D0827F7E-AD00-2D6E-0150-F17DD13FC40E}"/>
              </a:ext>
            </a:extLst>
          </p:cNvPr>
          <p:cNvPicPr>
            <a:picLocks noChangeAspect="1"/>
          </p:cNvPicPr>
          <p:nvPr/>
        </p:nvPicPr>
        <p:blipFill>
          <a:blip r:embed="rId3"/>
          <a:srcRect t="11919"/>
          <a:stretch/>
        </p:blipFill>
        <p:spPr>
          <a:xfrm>
            <a:off x="6166915" y="3634185"/>
            <a:ext cx="5886723" cy="2722166"/>
          </a:xfrm>
          <a:prstGeom prst="rect">
            <a:avLst/>
          </a:prstGeom>
        </p:spPr>
      </p:pic>
    </p:spTree>
    <p:extLst>
      <p:ext uri="{BB962C8B-B14F-4D97-AF65-F5344CB8AC3E}">
        <p14:creationId xmlns:p14="http://schemas.microsoft.com/office/powerpoint/2010/main" val="3900244067"/>
      </p:ext>
    </p:extLst>
  </p:cSld>
  <p:clrMapOvr>
    <a:masterClrMapping/>
  </p:clrMapOvr>
  <mc:AlternateContent xmlns:mc="http://schemas.openxmlformats.org/markup-compatibility/2006" xmlns:p14="http://schemas.microsoft.com/office/powerpoint/2010/main">
    <mc:Choice Requires="p14">
      <p:transition spd="slow" p14:dur="2000" advTm="132465"/>
    </mc:Choice>
    <mc:Fallback xmlns="">
      <p:transition spd="slow" advTm="13246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2" name="Picture 26">
            <a:extLst>
              <a:ext uri="{FF2B5EF4-FFF2-40B4-BE49-F238E27FC236}">
                <a16:creationId xmlns:a16="http://schemas.microsoft.com/office/drawing/2014/main" id="{665DC94C-B3A6-071B-5022-B07B785AE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99" b="21371"/>
          <a:stretch/>
        </p:blipFill>
        <p:spPr bwMode="auto">
          <a:xfrm>
            <a:off x="9339878" y="0"/>
            <a:ext cx="2852122" cy="3550750"/>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a:extLst>
              <a:ext uri="{FF2B5EF4-FFF2-40B4-BE49-F238E27FC236}">
                <a16:creationId xmlns:a16="http://schemas.microsoft.com/office/drawing/2014/main" id="{CD24802D-55A8-513A-854D-3D55F5147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0742" y="4228144"/>
            <a:ext cx="2224261" cy="29540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FD1889-0A68-039F-C71C-1E60D9704D81}"/>
              </a:ext>
            </a:extLst>
          </p:cNvPr>
          <p:cNvSpPr>
            <a:spLocks noGrp="1"/>
          </p:cNvSpPr>
          <p:nvPr>
            <p:ph type="title"/>
          </p:nvPr>
        </p:nvSpPr>
        <p:spPr>
          <a:xfrm>
            <a:off x="311227" y="39808"/>
            <a:ext cx="10515600" cy="1325563"/>
          </a:xfrm>
        </p:spPr>
        <p:txBody>
          <a:bodyPr/>
          <a:lstStyle/>
          <a:p>
            <a:r>
              <a:rPr lang="en-US" dirty="0"/>
              <a:t>Reflection</a:t>
            </a:r>
          </a:p>
        </p:txBody>
      </p:sp>
      <p:sp>
        <p:nvSpPr>
          <p:cNvPr id="3" name="Content Placeholder 2">
            <a:extLst>
              <a:ext uri="{FF2B5EF4-FFF2-40B4-BE49-F238E27FC236}">
                <a16:creationId xmlns:a16="http://schemas.microsoft.com/office/drawing/2014/main" id="{C2E2582E-29D3-48EE-8E29-E9EBC307B2E9}"/>
              </a:ext>
            </a:extLst>
          </p:cNvPr>
          <p:cNvSpPr>
            <a:spLocks noGrp="1"/>
          </p:cNvSpPr>
          <p:nvPr>
            <p:ph idx="1"/>
          </p:nvPr>
        </p:nvSpPr>
        <p:spPr>
          <a:xfrm>
            <a:off x="3770064" y="200981"/>
            <a:ext cx="6785472" cy="1942144"/>
          </a:xfrm>
        </p:spPr>
        <p:txBody>
          <a:bodyPr>
            <a:normAutofit/>
          </a:bodyPr>
          <a:lstStyle/>
          <a:p>
            <a:r>
              <a:rPr lang="en-US" dirty="0"/>
              <a:t>Creating something from nothing</a:t>
            </a:r>
          </a:p>
          <a:p>
            <a:r>
              <a:rPr lang="en-US" dirty="0"/>
              <a:t>“autonomy and agency”</a:t>
            </a:r>
          </a:p>
          <a:p>
            <a:r>
              <a:rPr lang="en-US" dirty="0"/>
              <a:t>Getting involved in the community</a:t>
            </a:r>
          </a:p>
          <a:p>
            <a:endParaRPr lang="en-US" dirty="0"/>
          </a:p>
        </p:txBody>
      </p:sp>
      <p:sp>
        <p:nvSpPr>
          <p:cNvPr id="4" name="Slide Number Placeholder 3">
            <a:extLst>
              <a:ext uri="{FF2B5EF4-FFF2-40B4-BE49-F238E27FC236}">
                <a16:creationId xmlns:a16="http://schemas.microsoft.com/office/drawing/2014/main" id="{E159F9D8-2112-6156-5E43-2EEC30CDA020}"/>
              </a:ext>
            </a:extLst>
          </p:cNvPr>
          <p:cNvSpPr>
            <a:spLocks noGrp="1"/>
          </p:cNvSpPr>
          <p:nvPr>
            <p:ph type="sldNum" sz="quarter" idx="12"/>
          </p:nvPr>
        </p:nvSpPr>
        <p:spPr/>
        <p:txBody>
          <a:bodyPr/>
          <a:lstStyle/>
          <a:p>
            <a:fld id="{FE024F78-56A6-7740-B68D-8D4D026EDF3F}" type="slidenum">
              <a:rPr lang="en-US" smtClean="0"/>
              <a:pPr/>
              <a:t>11</a:t>
            </a:fld>
            <a:endParaRPr lang="en-US" dirty="0"/>
          </a:p>
        </p:txBody>
      </p:sp>
      <p:pic>
        <p:nvPicPr>
          <p:cNvPr id="9220" name="Picture 4">
            <a:extLst>
              <a:ext uri="{FF2B5EF4-FFF2-40B4-BE49-F238E27FC236}">
                <a16:creationId xmlns:a16="http://schemas.microsoft.com/office/drawing/2014/main" id="{80B965AA-1EC2-973F-EBDA-2E54DDCCF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9027" y="1863573"/>
            <a:ext cx="1828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3C058E08-66C7-9089-0115-7AC6D3642A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93735"/>
            <a:ext cx="1986938" cy="263890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0BB6D816-3CF9-1DFF-47F6-DD833221A4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5770" y="3820980"/>
            <a:ext cx="2286230" cy="3036399"/>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4FC806C1-74E6-23ED-A849-64F32B78D7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5901" y="2136268"/>
            <a:ext cx="18288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C8A2B531-7CF5-07CE-7387-C85B167D87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807885"/>
            <a:ext cx="2296558" cy="3050116"/>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a:extLst>
              <a:ext uri="{FF2B5EF4-FFF2-40B4-BE49-F238E27FC236}">
                <a16:creationId xmlns:a16="http://schemas.microsoft.com/office/drawing/2014/main" id="{B11CB25C-0377-E52C-24FF-672A4325B0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7101" y="1403762"/>
            <a:ext cx="18288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a:extLst>
              <a:ext uri="{FF2B5EF4-FFF2-40B4-BE49-F238E27FC236}">
                <a16:creationId xmlns:a16="http://schemas.microsoft.com/office/drawing/2014/main" id="{CE263B34-FA92-9BF0-25C9-D7AF3310AB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8706" y="4515818"/>
            <a:ext cx="3229357" cy="2422018"/>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a:extLst>
              <a:ext uri="{FF2B5EF4-FFF2-40B4-BE49-F238E27FC236}">
                <a16:creationId xmlns:a16="http://schemas.microsoft.com/office/drawing/2014/main" id="{60F75354-9EE5-0AC2-42C7-5E45C5FF310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6121" t="37483" r="36120" b="36546"/>
          <a:stretch/>
        </p:blipFill>
        <p:spPr bwMode="auto">
          <a:xfrm>
            <a:off x="9465326" y="3533307"/>
            <a:ext cx="2726674" cy="338805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a:extLst>
              <a:ext uri="{FF2B5EF4-FFF2-40B4-BE49-F238E27FC236}">
                <a16:creationId xmlns:a16="http://schemas.microsoft.com/office/drawing/2014/main" id="{C1966BE4-4846-D8CE-379C-C5B81371CF4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118" r="12573"/>
          <a:stretch/>
        </p:blipFill>
        <p:spPr bwMode="auto">
          <a:xfrm>
            <a:off x="7389449" y="2219907"/>
            <a:ext cx="2442301" cy="233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466202"/>
      </p:ext>
    </p:extLst>
  </p:cSld>
  <p:clrMapOvr>
    <a:masterClrMapping/>
  </p:clrMapOvr>
  <mc:AlternateContent xmlns:mc="http://schemas.openxmlformats.org/markup-compatibility/2006" xmlns:p14="http://schemas.microsoft.com/office/powerpoint/2010/main">
    <mc:Choice Requires="p14">
      <p:transition spd="slow" p14:dur="2000" advTm="486"/>
    </mc:Choice>
    <mc:Fallback xmlns="">
      <p:transition spd="slow" advTm="48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4BC082D-6900-070E-EB71-2BEC4597A8FB}"/>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ED680BA4-27F4-8CF3-6EFE-8105DDB57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9B44E50-454E-95AD-E2A7-C6EC21FC8E3A}"/>
              </a:ext>
            </a:extLst>
          </p:cNvPr>
          <p:cNvPicPr>
            <a:picLocks noChangeAspect="1" noChangeArrowheads="1"/>
          </p:cNvPicPr>
          <p:nvPr/>
        </p:nvPicPr>
        <p:blipFill>
          <a:blip r:embed="rId3">
            <a:alphaModFix amt="94000"/>
            <a:extLst>
              <a:ext uri="{28A0092B-C50C-407E-A947-70E740481C1C}">
                <a14:useLocalDpi xmlns:a14="http://schemas.microsoft.com/office/drawing/2010/main" val="0"/>
              </a:ext>
            </a:extLst>
          </a:blip>
          <a:srcRect t="25249"/>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48850CF9-C87D-9DEE-1DC2-2556163266D7}"/>
              </a:ext>
            </a:extLst>
          </p:cNvPr>
          <p:cNvSpPr>
            <a:spLocks noGrp="1"/>
          </p:cNvSpPr>
          <p:nvPr>
            <p:ph type="title"/>
          </p:nvPr>
        </p:nvSpPr>
        <p:spPr>
          <a:xfrm>
            <a:off x="3088395" y="330505"/>
            <a:ext cx="6015210" cy="705080"/>
          </a:xfrm>
          <a:solidFill>
            <a:srgbClr val="000000">
              <a:alpha val="32157"/>
            </a:srgbClr>
          </a:solidFill>
        </p:spPr>
        <p:txBody>
          <a:bodyPr vert="horz" lIns="91440" tIns="45720" rIns="91440" bIns="45720" rtlCol="0" anchor="b">
            <a:normAutofit/>
          </a:bodyPr>
          <a:lstStyle/>
          <a:p>
            <a:pPr algn="ctr"/>
            <a:r>
              <a:rPr lang="en-US" sz="4000" dirty="0"/>
              <a:t>References</a:t>
            </a:r>
            <a:endParaRPr lang="en-US" sz="5600" dirty="0">
              <a:solidFill>
                <a:srgbClr val="FFFFFF"/>
              </a:solidFill>
            </a:endParaRPr>
          </a:p>
        </p:txBody>
      </p:sp>
      <p:sp>
        <p:nvSpPr>
          <p:cNvPr id="17" name="Slide Number Placeholder 3">
            <a:extLst>
              <a:ext uri="{FF2B5EF4-FFF2-40B4-BE49-F238E27FC236}">
                <a16:creationId xmlns:a16="http://schemas.microsoft.com/office/drawing/2014/main" id="{5D0240A7-B4CE-6D81-5145-69664276209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FE024F78-56A6-7740-B68D-8D4D026EDF3F}" type="slidenum">
              <a:rPr lang="en-US">
                <a:solidFill>
                  <a:srgbClr val="FFFFFF"/>
                </a:solidFill>
                <a:latin typeface="Calibri" panose="020F0502020204030204"/>
              </a:rPr>
              <a:pPr defTabSz="914400">
                <a:spcAft>
                  <a:spcPts val="600"/>
                </a:spcAft>
                <a:defRPr/>
              </a:pPr>
              <a:t>12</a:t>
            </a:fld>
            <a:endParaRPr lang="en-US">
              <a:solidFill>
                <a:srgbClr val="FFFFFF"/>
              </a:solidFill>
              <a:latin typeface="Calibri" panose="020F0502020204030204"/>
            </a:endParaRPr>
          </a:p>
        </p:txBody>
      </p:sp>
      <p:sp>
        <p:nvSpPr>
          <p:cNvPr id="2" name="Content Placeholder 2">
            <a:extLst>
              <a:ext uri="{FF2B5EF4-FFF2-40B4-BE49-F238E27FC236}">
                <a16:creationId xmlns:a16="http://schemas.microsoft.com/office/drawing/2014/main" id="{43D3FCB8-0E06-1C26-6A32-505C2A3A70A3}"/>
              </a:ext>
            </a:extLst>
          </p:cNvPr>
          <p:cNvSpPr txBox="1">
            <a:spLocks/>
          </p:cNvSpPr>
          <p:nvPr/>
        </p:nvSpPr>
        <p:spPr>
          <a:xfrm>
            <a:off x="450314" y="1454627"/>
            <a:ext cx="11291371" cy="5084285"/>
          </a:xfrm>
          <a:prstGeom prst="rect">
            <a:avLst/>
          </a:prstGeom>
          <a:solidFill>
            <a:srgbClr val="000000">
              <a:alpha val="65098"/>
            </a:srgbClr>
          </a:solidFill>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hade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hade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hade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9pPr>
          </a:lstStyle>
          <a:p>
            <a:r>
              <a:rPr lang="en-US" i="1" dirty="0"/>
              <a:t>Ground penetrating radar (GPR): Advanced subsurface imaging</a:t>
            </a:r>
            <a:r>
              <a:rPr lang="en-US" dirty="0"/>
              <a:t>. </a:t>
            </a:r>
            <a:r>
              <a:rPr lang="en-US" dirty="0" err="1"/>
              <a:t>hydroGEOPHYSICS</a:t>
            </a:r>
            <a:r>
              <a:rPr lang="en-US" dirty="0"/>
              <a:t>. (2023, August 31). https://www.hgiworld.com/geophysics-methods/ground-penetrating-radar/ </a:t>
            </a:r>
          </a:p>
          <a:p>
            <a:r>
              <a:rPr lang="en-US" dirty="0"/>
              <a:t>Icelandic Met Office [IMO]. (2021, January 1). The landslide in </a:t>
            </a:r>
            <a:r>
              <a:rPr lang="en-US" dirty="0" err="1"/>
              <a:t>Seyðisfjörður</a:t>
            </a:r>
            <a:r>
              <a:rPr lang="en-US" dirty="0"/>
              <a:t> is the largest landslide to have damaged an urban area in Iceland. https://en.vedur.is/about-imo/news/the-landslide-in-seydisfjordur-is-the-largest landslide-to-have-damaged-an-urban-area-in-Iceland</a:t>
            </a:r>
          </a:p>
          <a:p>
            <a:r>
              <a:rPr lang="en-US" i="1" dirty="0"/>
              <a:t>Natural Science Institute of Iceland  -  Imagery Viewer</a:t>
            </a:r>
            <a:r>
              <a:rPr lang="en-US" dirty="0"/>
              <a:t>. </a:t>
            </a:r>
            <a:r>
              <a:rPr lang="en-US" dirty="0" err="1"/>
              <a:t>Kortasjá</a:t>
            </a:r>
            <a:r>
              <a:rPr lang="en-US" dirty="0"/>
              <a:t>. (n.d.). https://atlas.lmi.is/mapview/?application=loftmyndasja </a:t>
            </a:r>
          </a:p>
          <a:p>
            <a:r>
              <a:rPr lang="en-US" dirty="0"/>
              <a:t>Perched Aquifer. Groundwater dictionary. (n.d.). https://www.dws.gov.za/Groundwater/Groundwater_Dictionary/index.html?introduction_perched_auifers.htm </a:t>
            </a:r>
          </a:p>
          <a:p>
            <a:r>
              <a:rPr lang="en-US" dirty="0" err="1"/>
              <a:t>Seyðisfjörður</a:t>
            </a:r>
            <a:r>
              <a:rPr lang="en-US" dirty="0"/>
              <a:t> Resident (May 9, 2025) Personal Communication.</a:t>
            </a:r>
          </a:p>
          <a:p>
            <a:r>
              <a:rPr lang="en-US" dirty="0"/>
              <a:t>Stahl, B. (2025). Photos of the </a:t>
            </a:r>
            <a:r>
              <a:rPr lang="en-US" dirty="0" err="1"/>
              <a:t>Selsstaðir</a:t>
            </a:r>
            <a:r>
              <a:rPr lang="en-US" dirty="0"/>
              <a:t> landslides, </a:t>
            </a:r>
            <a:r>
              <a:rPr lang="en-US" dirty="0" err="1"/>
              <a:t>Seyðisfjörður</a:t>
            </a:r>
            <a:r>
              <a:rPr lang="en-US" dirty="0"/>
              <a:t>, and GIS maps. Personal collection.</a:t>
            </a:r>
          </a:p>
          <a:p>
            <a:r>
              <a:rPr lang="en-US" dirty="0"/>
              <a:t>Theis, S. J. (1979). A flow diagram for teaching texture-by-feel analysis. Wiley Online Library. Retrieved May 20, 2025, from</a:t>
            </a:r>
          </a:p>
          <a:p>
            <a:r>
              <a:rPr lang="en-US" dirty="0"/>
              <a:t>Weil, R. R., &amp; Brady, N. C. (2017, April). The Nature and Properties of Soils. 15th edition. Research </a:t>
            </a:r>
            <a:r>
              <a:rPr lang="en-US" dirty="0">
                <a:solidFill>
                  <a:schemeClr val="tx1"/>
                </a:solidFill>
              </a:rPr>
              <a:t>Gate. Retrieved May 20, 2025, from </a:t>
            </a:r>
            <a:r>
              <a:rPr lang="en-US" dirty="0">
                <a:solidFill>
                  <a:schemeClr val="tx1"/>
                </a:solidFill>
                <a:hlinkClick r:id="rId4">
                  <a:extLst>
                    <a:ext uri="{A12FA001-AC4F-418D-AE19-62706E023703}">
                      <ahyp:hlinkClr xmlns:ahyp="http://schemas.microsoft.com/office/drawing/2018/hyperlinkcolor" val="tx"/>
                    </a:ext>
                  </a:extLst>
                </a:hlinkClick>
              </a:rPr>
              <a:t>https://www.researchgate.net/publication/301200878_The_Nature_and_Properties_of_Soils_15th_edition</a:t>
            </a:r>
            <a:endParaRPr lang="en-US" dirty="0">
              <a:solidFill>
                <a:schemeClr val="tx1"/>
              </a:solidFill>
            </a:endParaRPr>
          </a:p>
        </p:txBody>
      </p:sp>
    </p:spTree>
    <p:extLst>
      <p:ext uri="{BB962C8B-B14F-4D97-AF65-F5344CB8AC3E}">
        <p14:creationId xmlns:p14="http://schemas.microsoft.com/office/powerpoint/2010/main" val="3873587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CBD2B85-415C-64CE-9378-1EAB2E02BFCA}"/>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274334B9-46A0-5C8B-79A2-2AEBC82E0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88B18F9-DFAE-74C7-5E60-6F145C95C82D}"/>
              </a:ext>
            </a:extLst>
          </p:cNvPr>
          <p:cNvPicPr>
            <a:picLocks noChangeAspect="1" noChangeArrowheads="1"/>
          </p:cNvPicPr>
          <p:nvPr/>
        </p:nvPicPr>
        <p:blipFill>
          <a:blip r:embed="rId3">
            <a:alphaModFix amt="94000"/>
            <a:extLst>
              <a:ext uri="{28A0092B-C50C-407E-A947-70E740481C1C}">
                <a14:useLocalDpi xmlns:a14="http://schemas.microsoft.com/office/drawing/2010/main" val="0"/>
              </a:ext>
            </a:extLst>
          </a:blip>
          <a:srcRect t="25249"/>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B050109B-6F88-9988-1CC8-58B94A325435}"/>
              </a:ext>
            </a:extLst>
          </p:cNvPr>
          <p:cNvSpPr>
            <a:spLocks noGrp="1"/>
          </p:cNvSpPr>
          <p:nvPr>
            <p:ph type="title"/>
          </p:nvPr>
        </p:nvSpPr>
        <p:spPr>
          <a:xfrm>
            <a:off x="1277956" y="915842"/>
            <a:ext cx="9636087" cy="779590"/>
          </a:xfrm>
          <a:solidFill>
            <a:srgbClr val="000000">
              <a:alpha val="65098"/>
            </a:srgbClr>
          </a:solidFill>
        </p:spPr>
        <p:txBody>
          <a:bodyPr vert="horz" lIns="91440" tIns="45720" rIns="91440" bIns="45720" rtlCol="0" anchor="b">
            <a:normAutofit/>
          </a:bodyPr>
          <a:lstStyle/>
          <a:p>
            <a:pPr algn="ctr"/>
            <a:r>
              <a:rPr lang="en-US" sz="4000" dirty="0"/>
              <a:t>Artificial Intelligence (AI) Use Statement</a:t>
            </a:r>
            <a:endParaRPr lang="en-US" sz="5600" dirty="0">
              <a:solidFill>
                <a:srgbClr val="FFFFFF"/>
              </a:solidFill>
            </a:endParaRPr>
          </a:p>
        </p:txBody>
      </p:sp>
      <p:sp>
        <p:nvSpPr>
          <p:cNvPr id="17" name="Slide Number Placeholder 3">
            <a:extLst>
              <a:ext uri="{FF2B5EF4-FFF2-40B4-BE49-F238E27FC236}">
                <a16:creationId xmlns:a16="http://schemas.microsoft.com/office/drawing/2014/main" id="{6522458D-1F18-8C9A-1A2A-60D08EE0047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FE024F78-56A6-7740-B68D-8D4D026EDF3F}" type="slidenum">
              <a:rPr lang="en-US">
                <a:solidFill>
                  <a:srgbClr val="FFFFFF"/>
                </a:solidFill>
                <a:latin typeface="Calibri" panose="020F0502020204030204"/>
              </a:rPr>
              <a:pPr defTabSz="914400">
                <a:spcAft>
                  <a:spcPts val="600"/>
                </a:spcAft>
                <a:defRPr/>
              </a:pPr>
              <a:t>2</a:t>
            </a:fld>
            <a:endParaRPr lang="en-US">
              <a:solidFill>
                <a:srgbClr val="FFFFFF"/>
              </a:solidFill>
              <a:latin typeface="Calibri" panose="020F0502020204030204"/>
            </a:endParaRPr>
          </a:p>
        </p:txBody>
      </p:sp>
      <p:sp>
        <p:nvSpPr>
          <p:cNvPr id="2" name="Content Placeholder 2">
            <a:extLst>
              <a:ext uri="{FF2B5EF4-FFF2-40B4-BE49-F238E27FC236}">
                <a16:creationId xmlns:a16="http://schemas.microsoft.com/office/drawing/2014/main" id="{D07C6600-C1B1-DF8F-7C15-E33DE46CBC34}"/>
              </a:ext>
            </a:extLst>
          </p:cNvPr>
          <p:cNvSpPr txBox="1">
            <a:spLocks/>
          </p:cNvSpPr>
          <p:nvPr/>
        </p:nvSpPr>
        <p:spPr>
          <a:xfrm>
            <a:off x="926335" y="2718500"/>
            <a:ext cx="10515600" cy="2931185"/>
          </a:xfrm>
          <a:prstGeom prst="rect">
            <a:avLst/>
          </a:prstGeom>
          <a:solidFill>
            <a:srgbClr val="000000">
              <a:alpha val="65098"/>
            </a:srgbClr>
          </a:solid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hade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hade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hade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shade val="82000"/>
                  </a:schemeClr>
                </a:solidFill>
                <a:latin typeface="+mn-lt"/>
                <a:ea typeface="+mn-ea"/>
                <a:cs typeface="+mn-cs"/>
              </a:defRPr>
            </a:lvl9pPr>
          </a:lstStyle>
          <a:p>
            <a:r>
              <a:rPr lang="en-US" dirty="0"/>
              <a:t>Artificial Intelligence tools, specifically ChatGPT, were employed during this research for:</a:t>
            </a:r>
          </a:p>
          <a:p>
            <a:r>
              <a:rPr lang="en-US" dirty="0"/>
              <a:t>Troubleshooting GIS-related tasks in ArcGIS Pro, including dataset formatting and uploading.</a:t>
            </a:r>
          </a:p>
          <a:p>
            <a:r>
              <a:rPr lang="en-US" dirty="0"/>
              <a:t>Assisting with R Studio code writing and troubleshooting error messages.</a:t>
            </a:r>
          </a:p>
          <a:p>
            <a:r>
              <a:rPr lang="en-US" dirty="0"/>
              <a:t>Sourcing relevant literature and scientific resources on perched aquifers, debris flow mechanics, and landslide modeling.</a:t>
            </a:r>
          </a:p>
          <a:p>
            <a:endParaRPr lang="en-US" dirty="0"/>
          </a:p>
        </p:txBody>
      </p:sp>
    </p:spTree>
    <p:extLst>
      <p:ext uri="{BB962C8B-B14F-4D97-AF65-F5344CB8AC3E}">
        <p14:creationId xmlns:p14="http://schemas.microsoft.com/office/powerpoint/2010/main" val="402991671"/>
      </p:ext>
    </p:extLst>
  </p:cSld>
  <p:clrMapOvr>
    <a:masterClrMapping/>
  </p:clrMapOvr>
  <mc:AlternateContent xmlns:mc="http://schemas.openxmlformats.org/markup-compatibility/2006" xmlns:p14="http://schemas.microsoft.com/office/powerpoint/2010/main">
    <mc:Choice Requires="p14">
      <p:transition spd="slow" p14:dur="2000" advTm="35682"/>
    </mc:Choice>
    <mc:Fallback xmlns="">
      <p:transition spd="slow" advTm="3568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BC803E-13F3-4DAB-B17C-BEB007616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8DDE571-E57F-4AB5-83C7-30EB5DDCC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33271-B81A-8C98-A546-299030122EC7}"/>
              </a:ext>
            </a:extLst>
          </p:cNvPr>
          <p:cNvSpPr>
            <a:spLocks noGrp="1"/>
          </p:cNvSpPr>
          <p:nvPr>
            <p:ph type="title"/>
          </p:nvPr>
        </p:nvSpPr>
        <p:spPr>
          <a:xfrm>
            <a:off x="297041" y="209153"/>
            <a:ext cx="4282380" cy="1322944"/>
          </a:xfrm>
        </p:spPr>
        <p:txBody>
          <a:bodyPr>
            <a:normAutofit/>
          </a:bodyPr>
          <a:lstStyle/>
          <a:p>
            <a:r>
              <a:rPr lang="en-US" dirty="0">
                <a:solidFill>
                  <a:schemeClr val="tx1">
                    <a:lumMod val="85000"/>
                    <a:lumOff val="15000"/>
                  </a:schemeClr>
                </a:solidFill>
              </a:rPr>
              <a:t>Context</a:t>
            </a:r>
          </a:p>
        </p:txBody>
      </p:sp>
      <p:sp>
        <p:nvSpPr>
          <p:cNvPr id="19" name="Content Placeholder 18">
            <a:extLst>
              <a:ext uri="{FF2B5EF4-FFF2-40B4-BE49-F238E27FC236}">
                <a16:creationId xmlns:a16="http://schemas.microsoft.com/office/drawing/2014/main" id="{3B7E8C55-36C6-003C-284E-13BBA3FF9D78}"/>
              </a:ext>
            </a:extLst>
          </p:cNvPr>
          <p:cNvSpPr>
            <a:spLocks noGrp="1"/>
          </p:cNvSpPr>
          <p:nvPr>
            <p:ph idx="1"/>
          </p:nvPr>
        </p:nvSpPr>
        <p:spPr>
          <a:xfrm>
            <a:off x="1" y="1532097"/>
            <a:ext cx="5155896" cy="4046401"/>
          </a:xfrm>
        </p:spPr>
        <p:txBody>
          <a:bodyPr>
            <a:noAutofit/>
          </a:bodyPr>
          <a:lstStyle/>
          <a:p>
            <a:r>
              <a:rPr lang="en-US" sz="3200" dirty="0">
                <a:solidFill>
                  <a:schemeClr val="tx1">
                    <a:lumMod val="85000"/>
                    <a:lumOff val="15000"/>
                  </a:schemeClr>
                </a:solidFill>
              </a:rPr>
              <a:t>Glacial retreat, sedimentary layers between tertiary bedrock</a:t>
            </a:r>
          </a:p>
          <a:p>
            <a:r>
              <a:rPr lang="en-US" sz="3200" dirty="0">
                <a:solidFill>
                  <a:schemeClr val="tx1">
                    <a:lumMod val="85000"/>
                    <a:lumOff val="15000"/>
                  </a:schemeClr>
                </a:solidFill>
              </a:rPr>
              <a:t>Settlement growth in 1900 = start of landslide inventory </a:t>
            </a:r>
            <a:r>
              <a:rPr lang="en-US" sz="2400" dirty="0">
                <a:solidFill>
                  <a:schemeClr val="tx1">
                    <a:lumMod val="85000"/>
                    <a:lumOff val="15000"/>
                  </a:schemeClr>
                </a:solidFill>
              </a:rPr>
              <a:t>(10)</a:t>
            </a:r>
          </a:p>
          <a:p>
            <a:r>
              <a:rPr lang="en-US" sz="3200" dirty="0">
                <a:solidFill>
                  <a:schemeClr val="tx1">
                    <a:lumMod val="85000"/>
                    <a:lumOff val="15000"/>
                  </a:schemeClr>
                </a:solidFill>
              </a:rPr>
              <a:t>Rainfall triggered </a:t>
            </a:r>
            <a:r>
              <a:rPr lang="en-US" sz="2400" dirty="0">
                <a:solidFill>
                  <a:schemeClr val="tx1">
                    <a:lumMod val="85000"/>
                    <a:lumOff val="15000"/>
                  </a:schemeClr>
                </a:solidFill>
              </a:rPr>
              <a:t>(1/3 of annual rainfall)</a:t>
            </a:r>
          </a:p>
          <a:p>
            <a:r>
              <a:rPr lang="en-US" sz="3200" dirty="0">
                <a:solidFill>
                  <a:schemeClr val="tx1">
                    <a:lumMod val="85000"/>
                    <a:lumOff val="15000"/>
                  </a:schemeClr>
                </a:solidFill>
              </a:rPr>
              <a:t>IMO collaboration</a:t>
            </a:r>
          </a:p>
          <a:p>
            <a:endParaRPr lang="en-US" sz="3200" dirty="0">
              <a:solidFill>
                <a:schemeClr val="tx1">
                  <a:lumMod val="85000"/>
                  <a:lumOff val="15000"/>
                </a:schemeClr>
              </a:solidFill>
            </a:endParaRPr>
          </a:p>
          <a:p>
            <a:endParaRPr lang="en-US" sz="3200" dirty="0">
              <a:solidFill>
                <a:schemeClr val="tx1">
                  <a:lumMod val="85000"/>
                  <a:lumOff val="15000"/>
                </a:schemeClr>
              </a:solidFill>
            </a:endParaRPr>
          </a:p>
        </p:txBody>
      </p:sp>
      <p:pic>
        <p:nvPicPr>
          <p:cNvPr id="8" name="Content Placeholder 7" descr="A aerial view of a river&#10;&#10;AI-generated content may be incorrect.">
            <a:extLst>
              <a:ext uri="{FF2B5EF4-FFF2-40B4-BE49-F238E27FC236}">
                <a16:creationId xmlns:a16="http://schemas.microsoft.com/office/drawing/2014/main" id="{2A160049-821D-8414-0FF3-EE590DD6398C}"/>
              </a:ext>
            </a:extLst>
          </p:cNvPr>
          <p:cNvPicPr>
            <a:picLocks noChangeAspect="1"/>
          </p:cNvPicPr>
          <p:nvPr/>
        </p:nvPicPr>
        <p:blipFill>
          <a:blip r:embed="rId2"/>
          <a:srcRect t="11020" r="3" b="6425"/>
          <a:stretch>
            <a:fillRect/>
          </a:stretch>
        </p:blipFill>
        <p:spPr>
          <a:xfrm>
            <a:off x="5067295" y="-449281"/>
            <a:ext cx="7124705" cy="3764452"/>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p:spPr>
      </p:pic>
      <p:pic>
        <p:nvPicPr>
          <p:cNvPr id="11" name="Picture 10">
            <a:extLst>
              <a:ext uri="{FF2B5EF4-FFF2-40B4-BE49-F238E27FC236}">
                <a16:creationId xmlns:a16="http://schemas.microsoft.com/office/drawing/2014/main" id="{1EE53CA9-918F-6D07-6B2C-4DF924056D45}"/>
              </a:ext>
            </a:extLst>
          </p:cNvPr>
          <p:cNvPicPr>
            <a:picLocks noChangeAspect="1"/>
          </p:cNvPicPr>
          <p:nvPr/>
        </p:nvPicPr>
        <p:blipFill>
          <a:blip r:embed="rId3"/>
          <a:srcRect t="24150" r="-3" b="-3"/>
          <a:stretch>
            <a:fillRect/>
          </a:stretch>
        </p:blipFill>
        <p:spPr>
          <a:xfrm>
            <a:off x="4796626" y="3113675"/>
            <a:ext cx="7395371" cy="3744323"/>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p:spPr>
      </p:pic>
      <p:sp>
        <p:nvSpPr>
          <p:cNvPr id="4" name="Slide Number Placeholder 3">
            <a:extLst>
              <a:ext uri="{FF2B5EF4-FFF2-40B4-BE49-F238E27FC236}">
                <a16:creationId xmlns:a16="http://schemas.microsoft.com/office/drawing/2014/main" id="{D7B77A23-4AAD-0F59-ED52-311D3E203FBE}"/>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sz="1000">
                <a:solidFill>
                  <a:srgbClr val="FFFFFF"/>
                </a:solidFill>
              </a:rPr>
              <a:pPr>
                <a:spcAft>
                  <a:spcPts val="600"/>
                </a:spcAft>
              </a:pPr>
              <a:t>3</a:t>
            </a:fld>
            <a:endParaRPr lang="en-US" sz="1000">
              <a:solidFill>
                <a:srgbClr val="FFFFFF"/>
              </a:solidFill>
            </a:endParaRPr>
          </a:p>
        </p:txBody>
      </p:sp>
    </p:spTree>
    <p:extLst>
      <p:ext uri="{BB962C8B-B14F-4D97-AF65-F5344CB8AC3E}">
        <p14:creationId xmlns:p14="http://schemas.microsoft.com/office/powerpoint/2010/main" val="3184977396"/>
      </p:ext>
    </p:extLst>
  </p:cSld>
  <p:clrMapOvr>
    <a:masterClrMapping/>
  </p:clrMapOvr>
  <mc:AlternateContent xmlns:mc="http://schemas.openxmlformats.org/markup-compatibility/2006" xmlns:p14="http://schemas.microsoft.com/office/powerpoint/2010/main">
    <mc:Choice Requires="p14">
      <p:transition spd="slow" p14:dur="2000" advTm="204094"/>
    </mc:Choice>
    <mc:Fallback xmlns="">
      <p:transition spd="slow" advTm="20409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562393-EC99-7729-302D-A274AE02A1CD}"/>
              </a:ext>
            </a:extLst>
          </p:cNvPr>
          <p:cNvSpPr>
            <a:spLocks noGrp="1"/>
          </p:cNvSpPr>
          <p:nvPr>
            <p:ph type="title"/>
          </p:nvPr>
        </p:nvSpPr>
        <p:spPr>
          <a:xfrm>
            <a:off x="208969" y="197118"/>
            <a:ext cx="3595678" cy="1330839"/>
          </a:xfrm>
        </p:spPr>
        <p:txBody>
          <a:bodyPr>
            <a:normAutofit/>
          </a:bodyPr>
          <a:lstStyle/>
          <a:p>
            <a:r>
              <a:rPr lang="en-US" dirty="0"/>
              <a:t>Study Area</a:t>
            </a:r>
          </a:p>
        </p:txBody>
      </p:sp>
      <p:sp>
        <p:nvSpPr>
          <p:cNvPr id="3" name="Content Placeholder 2">
            <a:extLst>
              <a:ext uri="{FF2B5EF4-FFF2-40B4-BE49-F238E27FC236}">
                <a16:creationId xmlns:a16="http://schemas.microsoft.com/office/drawing/2014/main" id="{165F5041-94A6-80A0-74C2-0461CF8795BB}"/>
              </a:ext>
            </a:extLst>
          </p:cNvPr>
          <p:cNvSpPr>
            <a:spLocks noGrp="1"/>
          </p:cNvSpPr>
          <p:nvPr>
            <p:ph idx="1"/>
          </p:nvPr>
        </p:nvSpPr>
        <p:spPr>
          <a:xfrm>
            <a:off x="4219867" y="345845"/>
            <a:ext cx="7763164" cy="5182336"/>
          </a:xfrm>
        </p:spPr>
        <p:txBody>
          <a:bodyPr>
            <a:normAutofit/>
          </a:bodyPr>
          <a:lstStyle/>
          <a:p>
            <a:r>
              <a:rPr lang="en-US" sz="3200" dirty="0"/>
              <a:t>Debris flow mechanics</a:t>
            </a:r>
            <a:endParaRPr lang="en-US" sz="3200" dirty="0">
              <a:sym typeface="Wingdings" panose="05000000000000000000" pitchFamily="2" charset="2"/>
            </a:endParaRPr>
          </a:p>
          <a:p>
            <a:r>
              <a:rPr lang="en-US" sz="3200" dirty="0">
                <a:sym typeface="Wingdings" panose="05000000000000000000" pitchFamily="2" charset="2"/>
              </a:rPr>
              <a:t>Boots on the ground observations </a:t>
            </a:r>
            <a:r>
              <a:rPr lang="en-US" sz="2400" dirty="0">
                <a:sym typeface="Wingdings" panose="05000000000000000000" pitchFamily="2" charset="2"/>
              </a:rPr>
              <a:t>(ethics)</a:t>
            </a:r>
          </a:p>
          <a:p>
            <a:r>
              <a:rPr lang="en-US" sz="3200" dirty="0" err="1">
                <a:sym typeface="Wingdings" panose="05000000000000000000" pitchFamily="2" charset="2"/>
              </a:rPr>
              <a:t>Skógarhjallar</a:t>
            </a:r>
            <a:r>
              <a:rPr lang="en-US" sz="3200" dirty="0">
                <a:sym typeface="Wingdings" panose="05000000000000000000" pitchFamily="2" charset="2"/>
              </a:rPr>
              <a:t>, </a:t>
            </a:r>
            <a:r>
              <a:rPr lang="en-US" sz="3200" dirty="0" err="1">
                <a:sym typeface="Wingdings" panose="05000000000000000000" pitchFamily="2" charset="2"/>
              </a:rPr>
              <a:t>Selsstaðir</a:t>
            </a:r>
            <a:endParaRPr lang="en-US" sz="1700" dirty="0"/>
          </a:p>
          <a:p>
            <a:endParaRPr lang="en-US" sz="1700" dirty="0"/>
          </a:p>
        </p:txBody>
      </p:sp>
      <p:sp>
        <p:nvSpPr>
          <p:cNvPr id="4" name="Slide Number Placeholder 3">
            <a:extLst>
              <a:ext uri="{FF2B5EF4-FFF2-40B4-BE49-F238E27FC236}">
                <a16:creationId xmlns:a16="http://schemas.microsoft.com/office/drawing/2014/main" id="{090FE44E-CCCC-EC0C-8139-CDA60A6A05FC}"/>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sz="1000" smtClean="0">
                <a:solidFill>
                  <a:srgbClr val="FFFFFF"/>
                </a:solidFill>
              </a:rPr>
              <a:pPr>
                <a:spcAft>
                  <a:spcPts val="600"/>
                </a:spcAft>
              </a:pPr>
              <a:t>4</a:t>
            </a:fld>
            <a:endParaRPr lang="en-US" sz="1000">
              <a:solidFill>
                <a:srgbClr val="FFFFFF"/>
              </a:solidFill>
            </a:endParaRPr>
          </a:p>
        </p:txBody>
      </p:sp>
      <p:pic>
        <p:nvPicPr>
          <p:cNvPr id="2056" name="Picture 8">
            <a:extLst>
              <a:ext uri="{FF2B5EF4-FFF2-40B4-BE49-F238E27FC236}">
                <a16:creationId xmlns:a16="http://schemas.microsoft.com/office/drawing/2014/main" id="{E5335055-91EB-7104-B871-869A2F2F8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14" y="2236368"/>
            <a:ext cx="5211745" cy="44851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3BEC06-AE43-449E-169C-F63B7E4A14AF}"/>
              </a:ext>
            </a:extLst>
          </p:cNvPr>
          <p:cNvPicPr>
            <a:picLocks noChangeAspect="1"/>
          </p:cNvPicPr>
          <p:nvPr/>
        </p:nvPicPr>
        <p:blipFill>
          <a:blip r:embed="rId3"/>
          <a:stretch>
            <a:fillRect/>
          </a:stretch>
        </p:blipFill>
        <p:spPr>
          <a:xfrm>
            <a:off x="5870355" y="2243058"/>
            <a:ext cx="5887031" cy="4478417"/>
          </a:xfrm>
          <a:prstGeom prst="rect">
            <a:avLst/>
          </a:prstGeom>
        </p:spPr>
      </p:pic>
    </p:spTree>
    <p:extLst>
      <p:ext uri="{BB962C8B-B14F-4D97-AF65-F5344CB8AC3E}">
        <p14:creationId xmlns:p14="http://schemas.microsoft.com/office/powerpoint/2010/main" val="348196415"/>
      </p:ext>
    </p:extLst>
  </p:cSld>
  <p:clrMapOvr>
    <a:masterClrMapping/>
  </p:clrMapOvr>
  <mc:AlternateContent xmlns:mc="http://schemas.openxmlformats.org/markup-compatibility/2006" xmlns:p14="http://schemas.microsoft.com/office/powerpoint/2010/main">
    <mc:Choice Requires="p14">
      <p:transition spd="slow" p14:dur="2000" advTm="73520"/>
    </mc:Choice>
    <mc:Fallback xmlns="">
      <p:transition spd="slow" advTm="7352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9B2DD-25EC-2309-6EB6-6B50CA8C6973}"/>
              </a:ext>
            </a:extLst>
          </p:cNvPr>
          <p:cNvSpPr>
            <a:spLocks noGrp="1"/>
          </p:cNvSpPr>
          <p:nvPr>
            <p:ph type="title"/>
          </p:nvPr>
        </p:nvSpPr>
        <p:spPr>
          <a:xfrm>
            <a:off x="265323" y="320675"/>
            <a:ext cx="10515600" cy="1325563"/>
          </a:xfrm>
        </p:spPr>
        <p:txBody>
          <a:bodyPr/>
          <a:lstStyle/>
          <a:p>
            <a:r>
              <a:rPr lang="en-US" dirty="0"/>
              <a:t>Methods</a:t>
            </a:r>
          </a:p>
        </p:txBody>
      </p:sp>
      <p:sp>
        <p:nvSpPr>
          <p:cNvPr id="3" name="Content Placeholder 2">
            <a:extLst>
              <a:ext uri="{FF2B5EF4-FFF2-40B4-BE49-F238E27FC236}">
                <a16:creationId xmlns:a16="http://schemas.microsoft.com/office/drawing/2014/main" id="{71EEC143-67B8-8956-83B2-577E8C3416E8}"/>
              </a:ext>
            </a:extLst>
          </p:cNvPr>
          <p:cNvSpPr>
            <a:spLocks noGrp="1"/>
          </p:cNvSpPr>
          <p:nvPr>
            <p:ph idx="1"/>
          </p:nvPr>
        </p:nvSpPr>
        <p:spPr>
          <a:xfrm>
            <a:off x="265323" y="1813038"/>
            <a:ext cx="4412104" cy="4351338"/>
          </a:xfrm>
        </p:spPr>
        <p:txBody>
          <a:bodyPr>
            <a:normAutofit/>
          </a:bodyPr>
          <a:lstStyle/>
          <a:p>
            <a:r>
              <a:rPr lang="en-US" sz="3600" dirty="0"/>
              <a:t>3 Locations </a:t>
            </a:r>
          </a:p>
          <a:p>
            <a:pPr lvl="1"/>
            <a:r>
              <a:rPr lang="en-US" sz="3200" dirty="0"/>
              <a:t>Soil pit </a:t>
            </a:r>
          </a:p>
          <a:p>
            <a:pPr lvl="1"/>
            <a:r>
              <a:rPr lang="en-US" sz="3200" dirty="0"/>
              <a:t>3 Quadrats </a:t>
            </a:r>
          </a:p>
          <a:p>
            <a:pPr lvl="2"/>
            <a:r>
              <a:rPr lang="en-US" sz="2800" dirty="0"/>
              <a:t>Soil size distribution </a:t>
            </a:r>
            <a:r>
              <a:rPr lang="en-US" sz="2400" dirty="0"/>
              <a:t>(Wentworth 1922)</a:t>
            </a:r>
          </a:p>
          <a:p>
            <a:pPr lvl="1"/>
            <a:r>
              <a:rPr lang="en-US" sz="3200" dirty="0"/>
              <a:t>Soil texture by feel </a:t>
            </a:r>
            <a:r>
              <a:rPr lang="en-US" dirty="0"/>
              <a:t>(Theis, 1979)</a:t>
            </a:r>
          </a:p>
          <a:p>
            <a:pPr lvl="1"/>
            <a:r>
              <a:rPr lang="en-US" sz="3200" dirty="0"/>
              <a:t>Flow rate measurement</a:t>
            </a:r>
          </a:p>
        </p:txBody>
      </p:sp>
      <p:sp>
        <p:nvSpPr>
          <p:cNvPr id="4" name="Slide Number Placeholder 3">
            <a:extLst>
              <a:ext uri="{FF2B5EF4-FFF2-40B4-BE49-F238E27FC236}">
                <a16:creationId xmlns:a16="http://schemas.microsoft.com/office/drawing/2014/main" id="{50823707-B045-BE45-78A4-BC29D12F1D5B}"/>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1026" name="Picture 2">
            <a:extLst>
              <a:ext uri="{FF2B5EF4-FFF2-40B4-BE49-F238E27FC236}">
                <a16:creationId xmlns:a16="http://schemas.microsoft.com/office/drawing/2014/main" id="{F7D71EFE-3DBD-9B3E-79C5-1C917B3DE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419" y="2506662"/>
            <a:ext cx="208293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04D32B-0047-2F0D-C3E7-E6A6A6225AC3}"/>
              </a:ext>
            </a:extLst>
          </p:cNvPr>
          <p:cNvPicPr>
            <a:picLocks noChangeAspect="1"/>
          </p:cNvPicPr>
          <p:nvPr/>
        </p:nvPicPr>
        <p:blipFill>
          <a:blip r:embed="rId4"/>
          <a:stretch>
            <a:fillRect/>
          </a:stretch>
        </p:blipFill>
        <p:spPr>
          <a:xfrm>
            <a:off x="7062683" y="128666"/>
            <a:ext cx="5002623" cy="6537325"/>
          </a:xfrm>
          <a:prstGeom prst="rect">
            <a:avLst/>
          </a:prstGeom>
        </p:spPr>
      </p:pic>
      <p:pic>
        <p:nvPicPr>
          <p:cNvPr id="1028" name="Picture 4">
            <a:extLst>
              <a:ext uri="{FF2B5EF4-FFF2-40B4-BE49-F238E27FC236}">
                <a16:creationId xmlns:a16="http://schemas.microsoft.com/office/drawing/2014/main" id="{E8DB523E-BC24-0926-CA2E-74CF3A33AC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2683" y="3609881"/>
            <a:ext cx="2301071" cy="30561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9B86190-B6FE-FE86-64A5-1B967076D2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729"/>
          <a:stretch/>
        </p:blipFill>
        <p:spPr bwMode="auto">
          <a:xfrm>
            <a:off x="4882418" y="0"/>
            <a:ext cx="2082936" cy="238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474613"/>
      </p:ext>
    </p:extLst>
  </p:cSld>
  <p:clrMapOvr>
    <a:masterClrMapping/>
  </p:clrMapOvr>
  <mc:AlternateContent xmlns:mc="http://schemas.openxmlformats.org/markup-compatibility/2006" xmlns:p14="http://schemas.microsoft.com/office/powerpoint/2010/main">
    <mc:Choice Requires="p14">
      <p:transition spd="slow" p14:dur="2000" advTm="44736"/>
    </mc:Choice>
    <mc:Fallback xmlns="">
      <p:transition spd="slow" advTm="4473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482A7-03F3-6B6B-24B6-A018DBAAE51B}"/>
              </a:ext>
            </a:extLst>
          </p:cNvPr>
          <p:cNvSpPr>
            <a:spLocks noGrp="1"/>
          </p:cNvSpPr>
          <p:nvPr>
            <p:ph type="title"/>
          </p:nvPr>
        </p:nvSpPr>
        <p:spPr>
          <a:xfrm>
            <a:off x="241453" y="242844"/>
            <a:ext cx="10515600" cy="1325563"/>
          </a:xfrm>
        </p:spPr>
        <p:txBody>
          <a:bodyPr/>
          <a:lstStyle/>
          <a:p>
            <a:r>
              <a:rPr lang="en-US" dirty="0"/>
              <a:t>Methods</a:t>
            </a:r>
          </a:p>
        </p:txBody>
      </p:sp>
      <p:sp>
        <p:nvSpPr>
          <p:cNvPr id="4" name="Slide Number Placeholder 3">
            <a:extLst>
              <a:ext uri="{FF2B5EF4-FFF2-40B4-BE49-F238E27FC236}">
                <a16:creationId xmlns:a16="http://schemas.microsoft.com/office/drawing/2014/main" id="{8C13C418-B94D-8BAB-5EB9-9CE7A5B788B9}"/>
              </a:ext>
            </a:extLst>
          </p:cNvPr>
          <p:cNvSpPr>
            <a:spLocks noGrp="1"/>
          </p:cNvSpPr>
          <p:nvPr>
            <p:ph type="sldNum" sz="quarter" idx="12"/>
          </p:nvPr>
        </p:nvSpPr>
        <p:spPr>
          <a:xfrm>
            <a:off x="13975814" y="8665737"/>
            <a:ext cx="1522107" cy="227580"/>
          </a:xfrm>
        </p:spPr>
        <p:txBody>
          <a:bodyPr/>
          <a:lstStyle/>
          <a:p>
            <a:fld id="{FE024F78-56A6-7740-B68D-8D4D026EDF3F}" type="slidenum">
              <a:rPr lang="en-US" smtClean="0"/>
              <a:pPr/>
              <a:t>6</a:t>
            </a:fld>
            <a:endParaRPr lang="en-US" dirty="0"/>
          </a:p>
        </p:txBody>
      </p:sp>
      <p:pic>
        <p:nvPicPr>
          <p:cNvPr id="3078" name="Picture 6">
            <a:extLst>
              <a:ext uri="{FF2B5EF4-FFF2-40B4-BE49-F238E27FC236}">
                <a16:creationId xmlns:a16="http://schemas.microsoft.com/office/drawing/2014/main" id="{18F635FB-1ACB-1E0E-85D8-E8F917D48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497" y="928970"/>
            <a:ext cx="2497682" cy="242963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3CB1815-48DF-564B-C840-C2ACE4E72A3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435883" y="928970"/>
            <a:ext cx="2809645" cy="242963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94970C7-5918-9718-A06D-AB792AFEC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4675" y="866971"/>
            <a:ext cx="2365872" cy="246813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A92967B-F63B-A3E2-F740-ED255BDB8300}"/>
              </a:ext>
            </a:extLst>
          </p:cNvPr>
          <p:cNvSpPr txBox="1">
            <a:spLocks/>
          </p:cNvSpPr>
          <p:nvPr/>
        </p:nvSpPr>
        <p:spPr>
          <a:xfrm>
            <a:off x="290850" y="1568407"/>
            <a:ext cx="29468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n-lt"/>
              </a:rPr>
              <a:t>Debris flow path quadrats: </a:t>
            </a:r>
          </a:p>
        </p:txBody>
      </p:sp>
      <p:pic>
        <p:nvPicPr>
          <p:cNvPr id="9" name="Picture 4">
            <a:extLst>
              <a:ext uri="{FF2B5EF4-FFF2-40B4-BE49-F238E27FC236}">
                <a16:creationId xmlns:a16="http://schemas.microsoft.com/office/drawing/2014/main" id="{1B01D303-C49E-865E-B3A9-8DC2B947BE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23198" r="4" b="4"/>
          <a:stretch>
            <a:fillRect/>
          </a:stretch>
        </p:blipFill>
        <p:spPr bwMode="auto">
          <a:xfrm>
            <a:off x="8092349" y="3689738"/>
            <a:ext cx="3070952" cy="31342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B557DAA8-5B00-DDA1-86AB-3FD73DC858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577" t="23838" r="14106" b="11086"/>
          <a:stretch/>
        </p:blipFill>
        <p:spPr bwMode="auto">
          <a:xfrm>
            <a:off x="5001658" y="3716689"/>
            <a:ext cx="2706295" cy="3107301"/>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E09A7D27-C4B4-E33E-811C-07613C467EBC}"/>
              </a:ext>
            </a:extLst>
          </p:cNvPr>
          <p:cNvSpPr txBox="1">
            <a:spLocks/>
          </p:cNvSpPr>
          <p:nvPr/>
        </p:nvSpPr>
        <p:spPr>
          <a:xfrm>
            <a:off x="611012" y="3880668"/>
            <a:ext cx="462616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Soil texture by feel</a:t>
            </a:r>
          </a:p>
          <a:p>
            <a:pPr lvl="1"/>
            <a:r>
              <a:rPr lang="en-US" sz="3200" dirty="0"/>
              <a:t>Ball test</a:t>
            </a:r>
            <a:endParaRPr lang="en-US" sz="2800" dirty="0"/>
          </a:p>
          <a:p>
            <a:pPr lvl="1"/>
            <a:r>
              <a:rPr lang="en-US" sz="3200" dirty="0"/>
              <a:t>Ribbon test</a:t>
            </a:r>
          </a:p>
          <a:p>
            <a:pPr lvl="1"/>
            <a:r>
              <a:rPr lang="en-US" sz="3200" dirty="0"/>
              <a:t>Texture test </a:t>
            </a:r>
          </a:p>
          <a:p>
            <a:pPr marL="457200" lvl="1" indent="0">
              <a:buFont typeface="Arial" panose="020B0604020202020204" pitchFamily="34" charset="0"/>
              <a:buNone/>
            </a:pPr>
            <a:r>
              <a:rPr lang="en-US" sz="3200" dirty="0"/>
              <a:t>CLAY LOAM</a:t>
            </a:r>
          </a:p>
          <a:p>
            <a:endParaRPr lang="en-US" sz="3200" dirty="0"/>
          </a:p>
        </p:txBody>
      </p:sp>
    </p:spTree>
    <p:extLst>
      <p:ext uri="{BB962C8B-B14F-4D97-AF65-F5344CB8AC3E}">
        <p14:creationId xmlns:p14="http://schemas.microsoft.com/office/powerpoint/2010/main" val="2523493611"/>
      </p:ext>
    </p:extLst>
  </p:cSld>
  <p:clrMapOvr>
    <a:masterClrMapping/>
  </p:clrMapOvr>
  <mc:AlternateContent xmlns:mc="http://schemas.openxmlformats.org/markup-compatibility/2006" xmlns:p14="http://schemas.microsoft.com/office/powerpoint/2010/main">
    <mc:Choice Requires="p14">
      <p:transition spd="slow" p14:dur="2000" advTm="116679"/>
    </mc:Choice>
    <mc:Fallback xmlns="">
      <p:transition spd="slow" advTm="11667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E872A-AD98-197C-439C-83809E94F884}"/>
              </a:ext>
            </a:extLst>
          </p:cNvPr>
          <p:cNvSpPr>
            <a:spLocks noGrp="1"/>
          </p:cNvSpPr>
          <p:nvPr>
            <p:ph type="title"/>
          </p:nvPr>
        </p:nvSpPr>
        <p:spPr>
          <a:xfrm>
            <a:off x="177188" y="269874"/>
            <a:ext cx="10515600" cy="1325563"/>
          </a:xfrm>
        </p:spPr>
        <p:txBody>
          <a:bodyPr/>
          <a:lstStyle/>
          <a:p>
            <a:r>
              <a:rPr lang="en-US" dirty="0"/>
              <a:t>Results</a:t>
            </a:r>
          </a:p>
        </p:txBody>
      </p:sp>
      <p:sp>
        <p:nvSpPr>
          <p:cNvPr id="3" name="Content Placeholder 2">
            <a:extLst>
              <a:ext uri="{FF2B5EF4-FFF2-40B4-BE49-F238E27FC236}">
                <a16:creationId xmlns:a16="http://schemas.microsoft.com/office/drawing/2014/main" id="{C49205D2-A745-63B9-8A58-7FC8550107DE}"/>
              </a:ext>
            </a:extLst>
          </p:cNvPr>
          <p:cNvSpPr>
            <a:spLocks noGrp="1"/>
          </p:cNvSpPr>
          <p:nvPr>
            <p:ph idx="1"/>
          </p:nvPr>
        </p:nvSpPr>
        <p:spPr>
          <a:xfrm>
            <a:off x="177188" y="1807335"/>
            <a:ext cx="3943120" cy="4351338"/>
          </a:xfrm>
        </p:spPr>
        <p:txBody>
          <a:bodyPr/>
          <a:lstStyle/>
          <a:p>
            <a:r>
              <a:rPr lang="en-US" dirty="0"/>
              <a:t>Inverse relationship: coarse material and slope angle</a:t>
            </a:r>
          </a:p>
          <a:p>
            <a:r>
              <a:rPr lang="en-US" dirty="0"/>
              <a:t>More vegetation downslope </a:t>
            </a:r>
            <a:r>
              <a:rPr lang="en-US" sz="2400" dirty="0"/>
              <a:t>(flow rate)</a:t>
            </a:r>
          </a:p>
          <a:p>
            <a:r>
              <a:rPr lang="en-US" dirty="0"/>
              <a:t>Less fine material downslope</a:t>
            </a:r>
          </a:p>
          <a:p>
            <a:endParaRPr lang="en-US" dirty="0"/>
          </a:p>
        </p:txBody>
      </p:sp>
      <p:sp>
        <p:nvSpPr>
          <p:cNvPr id="4" name="Slide Number Placeholder 3">
            <a:extLst>
              <a:ext uri="{FF2B5EF4-FFF2-40B4-BE49-F238E27FC236}">
                <a16:creationId xmlns:a16="http://schemas.microsoft.com/office/drawing/2014/main" id="{C5D6ADF8-D3F1-E9BD-A5B8-FB75ED5598AC}"/>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6146" name="Picture 2">
            <a:extLst>
              <a:ext uri="{FF2B5EF4-FFF2-40B4-BE49-F238E27FC236}">
                <a16:creationId xmlns:a16="http://schemas.microsoft.com/office/drawing/2014/main" id="{8D892C11-81D6-E37B-3A6B-AAE3DB0EF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772" y="1154762"/>
            <a:ext cx="7789843" cy="480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603818"/>
      </p:ext>
    </p:extLst>
  </p:cSld>
  <p:clrMapOvr>
    <a:masterClrMapping/>
  </p:clrMapOvr>
  <mc:AlternateContent xmlns:mc="http://schemas.openxmlformats.org/markup-compatibility/2006" xmlns:p14="http://schemas.microsoft.com/office/powerpoint/2010/main">
    <mc:Choice Requires="p14">
      <p:transition spd="slow" p14:dur="2000" advTm="74246"/>
    </mc:Choice>
    <mc:Fallback xmlns="">
      <p:transition spd="slow" advTm="7424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CCAD-C645-9B45-2820-0A33CE63589C}"/>
              </a:ext>
            </a:extLst>
          </p:cNvPr>
          <p:cNvSpPr>
            <a:spLocks noGrp="1"/>
          </p:cNvSpPr>
          <p:nvPr>
            <p:ph type="title"/>
          </p:nvPr>
        </p:nvSpPr>
        <p:spPr>
          <a:xfrm>
            <a:off x="211938" y="221906"/>
            <a:ext cx="10515600" cy="1325563"/>
          </a:xfrm>
        </p:spPr>
        <p:txBody>
          <a:bodyPr/>
          <a:lstStyle/>
          <a:p>
            <a:r>
              <a:rPr lang="en-US" dirty="0"/>
              <a:t>Results</a:t>
            </a:r>
          </a:p>
        </p:txBody>
      </p:sp>
      <p:sp>
        <p:nvSpPr>
          <p:cNvPr id="3" name="Content Placeholder 2">
            <a:extLst>
              <a:ext uri="{FF2B5EF4-FFF2-40B4-BE49-F238E27FC236}">
                <a16:creationId xmlns:a16="http://schemas.microsoft.com/office/drawing/2014/main" id="{67ABC023-3592-138A-7574-F57FA453D6A4}"/>
              </a:ext>
            </a:extLst>
          </p:cNvPr>
          <p:cNvSpPr>
            <a:spLocks noGrp="1"/>
          </p:cNvSpPr>
          <p:nvPr>
            <p:ph idx="1"/>
          </p:nvPr>
        </p:nvSpPr>
        <p:spPr>
          <a:xfrm>
            <a:off x="6073116" y="319088"/>
            <a:ext cx="5074967" cy="3204398"/>
          </a:xfrm>
        </p:spPr>
        <p:txBody>
          <a:bodyPr/>
          <a:lstStyle/>
          <a:p>
            <a:r>
              <a:rPr lang="en-US" dirty="0"/>
              <a:t>6 spring emergence points</a:t>
            </a:r>
          </a:p>
          <a:p>
            <a:pPr lvl="1"/>
            <a:r>
              <a:rPr lang="en-US" dirty="0"/>
              <a:t>261 m </a:t>
            </a:r>
            <a:r>
              <a:rPr lang="en-US" dirty="0" err="1"/>
              <a:t>a.s.l</a:t>
            </a:r>
            <a:r>
              <a:rPr lang="en-US" dirty="0"/>
              <a:t>.</a:t>
            </a:r>
          </a:p>
          <a:p>
            <a:r>
              <a:rPr lang="en-US" dirty="0"/>
              <a:t>Lateral vegetation line</a:t>
            </a:r>
          </a:p>
          <a:p>
            <a:pPr lvl="1"/>
            <a:r>
              <a:rPr lang="en-US" dirty="0"/>
              <a:t>265 and 273 m </a:t>
            </a:r>
            <a:r>
              <a:rPr lang="en-US" dirty="0" err="1"/>
              <a:t>a.s.l</a:t>
            </a:r>
            <a:r>
              <a:rPr lang="en-US" dirty="0"/>
              <a:t>.</a:t>
            </a:r>
          </a:p>
          <a:p>
            <a:r>
              <a:rPr lang="en-US" dirty="0"/>
              <a:t>Cracks </a:t>
            </a:r>
          </a:p>
          <a:p>
            <a:pPr lvl="1"/>
            <a:r>
              <a:rPr lang="en-US" dirty="0"/>
              <a:t>265 m </a:t>
            </a:r>
            <a:r>
              <a:rPr lang="en-US" dirty="0" err="1"/>
              <a:t>a.s.l</a:t>
            </a:r>
            <a:r>
              <a:rPr lang="en-US" dirty="0"/>
              <a:t>.</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02513F4E-EE99-317E-DF98-14A227F50240}"/>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6" name="Picture 5">
            <a:extLst>
              <a:ext uri="{FF2B5EF4-FFF2-40B4-BE49-F238E27FC236}">
                <a16:creationId xmlns:a16="http://schemas.microsoft.com/office/drawing/2014/main" id="{EEAC6A4E-469E-BADE-DA6F-E0E6688A237F}"/>
              </a:ext>
            </a:extLst>
          </p:cNvPr>
          <p:cNvPicPr>
            <a:picLocks noChangeAspect="1"/>
          </p:cNvPicPr>
          <p:nvPr/>
        </p:nvPicPr>
        <p:blipFill>
          <a:blip r:embed="rId2"/>
          <a:stretch>
            <a:fillRect/>
          </a:stretch>
        </p:blipFill>
        <p:spPr>
          <a:xfrm>
            <a:off x="5990602" y="3135706"/>
            <a:ext cx="5866599" cy="3608425"/>
          </a:xfrm>
          <a:prstGeom prst="rect">
            <a:avLst/>
          </a:prstGeom>
        </p:spPr>
      </p:pic>
      <p:pic>
        <p:nvPicPr>
          <p:cNvPr id="6148" name="Picture 4">
            <a:extLst>
              <a:ext uri="{FF2B5EF4-FFF2-40B4-BE49-F238E27FC236}">
                <a16:creationId xmlns:a16="http://schemas.microsoft.com/office/drawing/2014/main" id="{A9FDDC89-F4B8-08DE-B277-AA7D58D88E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26" b="11807"/>
          <a:stretch/>
        </p:blipFill>
        <p:spPr bwMode="auto">
          <a:xfrm>
            <a:off x="2939451" y="1719356"/>
            <a:ext cx="2853136" cy="45842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745BE9E-AD68-E060-38C9-CBD02BAB44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64" b="10040"/>
          <a:stretch/>
        </p:blipFill>
        <p:spPr bwMode="auto">
          <a:xfrm>
            <a:off x="211938" y="1719356"/>
            <a:ext cx="2592708" cy="458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238984"/>
      </p:ext>
    </p:extLst>
  </p:cSld>
  <p:clrMapOvr>
    <a:masterClrMapping/>
  </p:clrMapOvr>
  <mc:AlternateContent xmlns:mc="http://schemas.openxmlformats.org/markup-compatibility/2006" xmlns:p14="http://schemas.microsoft.com/office/powerpoint/2010/main">
    <mc:Choice Requires="p14">
      <p:transition spd="slow" p14:dur="2000" advTm="104985"/>
    </mc:Choice>
    <mc:Fallback xmlns="">
      <p:transition spd="slow" advTm="10498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6C5ED-C509-2211-EB92-B35FC1F6C6AC}"/>
              </a:ext>
            </a:extLst>
          </p:cNvPr>
          <p:cNvSpPr>
            <a:spLocks noGrp="1"/>
          </p:cNvSpPr>
          <p:nvPr>
            <p:ph type="title"/>
          </p:nvPr>
        </p:nvSpPr>
        <p:spPr>
          <a:xfrm>
            <a:off x="353457" y="365125"/>
            <a:ext cx="10515600" cy="1325563"/>
          </a:xfrm>
        </p:spPr>
        <p:txBody>
          <a:bodyPr/>
          <a:lstStyle/>
          <a:p>
            <a:r>
              <a:rPr lang="en-US" dirty="0"/>
              <a:t>Discussion &amp; Conclusions</a:t>
            </a:r>
          </a:p>
        </p:txBody>
      </p:sp>
      <p:sp>
        <p:nvSpPr>
          <p:cNvPr id="3" name="Content Placeholder 2">
            <a:extLst>
              <a:ext uri="{FF2B5EF4-FFF2-40B4-BE49-F238E27FC236}">
                <a16:creationId xmlns:a16="http://schemas.microsoft.com/office/drawing/2014/main" id="{BD4F28D2-1D09-2294-D8EB-8CEE7635E324}"/>
              </a:ext>
            </a:extLst>
          </p:cNvPr>
          <p:cNvSpPr>
            <a:spLocks noGrp="1"/>
          </p:cNvSpPr>
          <p:nvPr>
            <p:ph idx="1"/>
          </p:nvPr>
        </p:nvSpPr>
        <p:spPr>
          <a:xfrm>
            <a:off x="353457" y="1720564"/>
            <a:ext cx="10515600" cy="4351338"/>
          </a:xfrm>
        </p:spPr>
        <p:txBody>
          <a:bodyPr/>
          <a:lstStyle/>
          <a:p>
            <a:r>
              <a:rPr lang="en-US" dirty="0"/>
              <a:t>Soil horizon: seasonal wetting &amp; drying</a:t>
            </a:r>
          </a:p>
          <a:p>
            <a:r>
              <a:rPr lang="en-US" dirty="0"/>
              <a:t>Cracks: stress along failure plane</a:t>
            </a:r>
          </a:p>
          <a:p>
            <a:r>
              <a:rPr lang="en-US" dirty="0"/>
              <a:t>Perched aquifer: further research </a:t>
            </a:r>
          </a:p>
          <a:p>
            <a:pPr marL="457200" lvl="1" indent="0">
              <a:buNone/>
            </a:pPr>
            <a:endParaRPr lang="en-US" dirty="0"/>
          </a:p>
        </p:txBody>
      </p:sp>
      <p:sp>
        <p:nvSpPr>
          <p:cNvPr id="4" name="Slide Number Placeholder 3">
            <a:extLst>
              <a:ext uri="{FF2B5EF4-FFF2-40B4-BE49-F238E27FC236}">
                <a16:creationId xmlns:a16="http://schemas.microsoft.com/office/drawing/2014/main" id="{5D07F28C-A6B5-F72E-DDFD-311C5E2DBB41}"/>
              </a:ext>
            </a:extLst>
          </p:cNvPr>
          <p:cNvSpPr>
            <a:spLocks noGrp="1"/>
          </p:cNvSpPr>
          <p:nvPr>
            <p:ph type="sldNum" sz="quarter" idx="12"/>
          </p:nvPr>
        </p:nvSpPr>
        <p:spPr/>
        <p:txBody>
          <a:bodyPr/>
          <a:lstStyle/>
          <a:p>
            <a:fld id="{FE024F78-56A6-7740-B68D-8D4D026EDF3F}" type="slidenum">
              <a:rPr lang="en-US" smtClean="0"/>
              <a:pPr/>
              <a:t>9</a:t>
            </a:fld>
            <a:endParaRPr lang="en-US" dirty="0"/>
          </a:p>
        </p:txBody>
      </p:sp>
      <p:pic>
        <p:nvPicPr>
          <p:cNvPr id="8194" name="Picture 2">
            <a:extLst>
              <a:ext uri="{FF2B5EF4-FFF2-40B4-BE49-F238E27FC236}">
                <a16:creationId xmlns:a16="http://schemas.microsoft.com/office/drawing/2014/main" id="{2568F72B-0C62-4CB1-CEA6-A6D5605E9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9450" y="0"/>
            <a:ext cx="5162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roundwater Dictionary">
            <a:extLst>
              <a:ext uri="{FF2B5EF4-FFF2-40B4-BE49-F238E27FC236}">
                <a16:creationId xmlns:a16="http://schemas.microsoft.com/office/drawing/2014/main" id="{2B284F2F-C190-F6E4-2F9F-E124F33794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8" t="10302" r="2815" b="12608"/>
          <a:stretch/>
        </p:blipFill>
        <p:spPr bwMode="auto">
          <a:xfrm>
            <a:off x="742950" y="3358792"/>
            <a:ext cx="5353050" cy="29975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D1C5D3-2DCD-53A3-51BF-BA82990A80F4}"/>
              </a:ext>
            </a:extLst>
          </p:cNvPr>
          <p:cNvSpPr txBox="1"/>
          <p:nvPr/>
        </p:nvSpPr>
        <p:spPr>
          <a:xfrm>
            <a:off x="3463313" y="6356350"/>
            <a:ext cx="3099412" cy="369332"/>
          </a:xfrm>
          <a:prstGeom prst="rect">
            <a:avLst/>
          </a:prstGeom>
          <a:noFill/>
        </p:spPr>
        <p:txBody>
          <a:bodyPr wrap="square" rtlCol="0">
            <a:spAutoFit/>
          </a:bodyPr>
          <a:lstStyle/>
          <a:p>
            <a:r>
              <a:rPr lang="en-US" dirty="0"/>
              <a:t>Groundwater Dictionary</a:t>
            </a:r>
          </a:p>
        </p:txBody>
      </p:sp>
    </p:spTree>
    <p:extLst>
      <p:ext uri="{BB962C8B-B14F-4D97-AF65-F5344CB8AC3E}">
        <p14:creationId xmlns:p14="http://schemas.microsoft.com/office/powerpoint/2010/main" val="478540233"/>
      </p:ext>
    </p:extLst>
  </p:cSld>
  <p:clrMapOvr>
    <a:masterClrMapping/>
  </p:clrMapOvr>
  <mc:AlternateContent xmlns:mc="http://schemas.openxmlformats.org/markup-compatibility/2006" xmlns:p14="http://schemas.microsoft.com/office/powerpoint/2010/main">
    <mc:Choice Requires="p14">
      <p:transition spd="slow" p14:dur="2000" advTm="70664"/>
    </mc:Choice>
    <mc:Fallback xmlns="">
      <p:transition spd="slow" advTm="70664"/>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c48ea3f-ef3a-4935-b5bd-0b22a6b00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0C69DF5B7E83409ABFD7E3F7D4352F" ma:contentTypeVersion="9" ma:contentTypeDescription="Create a new document." ma:contentTypeScope="" ma:versionID="934e6c470d4c54d71ec1959de6641afe">
  <xsd:schema xmlns:xsd="http://www.w3.org/2001/XMLSchema" xmlns:xs="http://www.w3.org/2001/XMLSchema" xmlns:p="http://schemas.microsoft.com/office/2006/metadata/properties" xmlns:ns3="8c48ea3f-ef3a-4935-b5bd-0b22a6b00373" xmlns:ns4="6dd45d6c-7751-432f-ad6d-7f41baa0a445" targetNamespace="http://schemas.microsoft.com/office/2006/metadata/properties" ma:root="true" ma:fieldsID="0861166d524b020a33e727ebb9511096" ns3:_="" ns4:_="">
    <xsd:import namespace="8c48ea3f-ef3a-4935-b5bd-0b22a6b00373"/>
    <xsd:import namespace="6dd45d6c-7751-432f-ad6d-7f41baa0a445"/>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48ea3f-ef3a-4935-b5bd-0b22a6b00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d45d6c-7751-432f-ad6d-7f41baa0a44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2.xml><?xml version="1.0" encoding="utf-8"?>
<ds:datastoreItem xmlns:ds="http://schemas.openxmlformats.org/officeDocument/2006/customXml" ds:itemID="{E305301E-11B3-4B9D-A588-21F3C9809371}">
  <ds:schemaRefs>
    <ds:schemaRef ds:uri="http://purl.org/dc/elements/1.1/"/>
    <ds:schemaRef ds:uri="http://purl.org/dc/terms/"/>
    <ds:schemaRef ds:uri="http://schemas.microsoft.com/office/2006/metadata/properties"/>
    <ds:schemaRef ds:uri="8c48ea3f-ef3a-4935-b5bd-0b22a6b00373"/>
    <ds:schemaRef ds:uri="http://schemas.microsoft.com/office/2006/documentManagement/types"/>
    <ds:schemaRef ds:uri="http://purl.org/dc/dcmitype/"/>
    <ds:schemaRef ds:uri="http://www.w3.org/XML/1998/namespace"/>
    <ds:schemaRef ds:uri="http://schemas.microsoft.com/office/infopath/2007/PartnerControls"/>
    <ds:schemaRef ds:uri="http://schemas.openxmlformats.org/package/2006/metadata/core-properties"/>
    <ds:schemaRef ds:uri="6dd45d6c-7751-432f-ad6d-7f41baa0a445"/>
  </ds:schemaRefs>
</ds:datastoreItem>
</file>

<file path=customXml/itemProps3.xml><?xml version="1.0" encoding="utf-8"?>
<ds:datastoreItem xmlns:ds="http://schemas.openxmlformats.org/officeDocument/2006/customXml" ds:itemID="{FD737E9A-937E-4FCC-807D-4AE282AC81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48ea3f-ef3a-4935-b5bd-0b22a6b00373"/>
    <ds:schemaRef ds:uri="6dd45d6c-7751-432f-ad6d-7f41baa0a4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4278a402-1a9e-4eb9-8414-ffb55a5fcf1e}" enabled="0" method="" siteId="{4278a402-1a9e-4eb9-8414-ffb55a5fcf1e}" removed="1"/>
</clbl:labelList>
</file>

<file path=docProps/app.xml><?xml version="1.0" encoding="utf-8"?>
<Properties xmlns="http://schemas.openxmlformats.org/officeDocument/2006/extended-properties" xmlns:vt="http://schemas.openxmlformats.org/officeDocument/2006/docPropsVTypes">
  <Template>Office Theme</Template>
  <TotalTime>7947</TotalTime>
  <Words>751</Words>
  <Application>Microsoft Office PowerPoint</Application>
  <PresentationFormat>Widescreen</PresentationFormat>
  <Paragraphs>97</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Calibri</vt:lpstr>
      <vt:lpstr>Times New Roman</vt:lpstr>
      <vt:lpstr>Wingdings</vt:lpstr>
      <vt:lpstr>Office Theme</vt:lpstr>
      <vt:lpstr>A preliminary hydrogeological investigation of debris flow characteristics in Selsstaðir, Austfirðir, Iceland</vt:lpstr>
      <vt:lpstr>Artificial Intelligence (AI) Use Statement</vt:lpstr>
      <vt:lpstr>Context</vt:lpstr>
      <vt:lpstr>Study Area</vt:lpstr>
      <vt:lpstr>Methods</vt:lpstr>
      <vt:lpstr>Methods</vt:lpstr>
      <vt:lpstr>Results</vt:lpstr>
      <vt:lpstr>Results</vt:lpstr>
      <vt:lpstr>Discussion &amp; Conclusions</vt:lpstr>
      <vt:lpstr>Future Research </vt:lpstr>
      <vt:lpstr>Reflection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Bronte Stahl</dc:creator>
  <cp:lastModifiedBy>Bronte Stahl</cp:lastModifiedBy>
  <cp:revision>3</cp:revision>
  <cp:lastPrinted>2025-05-27T09:17:30Z</cp:lastPrinted>
  <dcterms:created xsi:type="dcterms:W3CDTF">2025-05-14T15:35:32Z</dcterms:created>
  <dcterms:modified xsi:type="dcterms:W3CDTF">2025-05-28T16:01:19Z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0x010100B90C69DF5B7E83409ABFD7E3F7D4352F</vt:lpwstr>
  </property>
</Properties>
</file>